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8" r:id="rId10"/>
    <p:sldId id="276" r:id="rId11"/>
    <p:sldId id="269" r:id="rId12"/>
    <p:sldId id="273" r:id="rId13"/>
    <p:sldId id="263" r:id="rId14"/>
    <p:sldId id="264" r:id="rId15"/>
    <p:sldId id="265" r:id="rId16"/>
    <p:sldId id="266" r:id="rId17"/>
    <p:sldId id="267" r:id="rId18"/>
    <p:sldId id="270" r:id="rId19"/>
    <p:sldId id="271" r:id="rId20"/>
    <p:sldId id="272" r:id="rId21"/>
    <p:sldId id="280" r:id="rId22"/>
    <p:sldId id="277" r:id="rId23"/>
    <p:sldId id="278" r:id="rId24"/>
    <p:sldId id="279" r:id="rId25"/>
    <p:sldId id="274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u="sng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u="sng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u="sng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u="sng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2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3587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8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5BA52-3C86-324C-A92B-0F2CAAF304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2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B61EC-A9A6-F44F-8ACB-C031263F6A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D884F-CC0F-F24C-A58E-CAD1F7D930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3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BB339B-F88A-7E4D-B224-6D8279CD4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8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07874-D989-D342-9008-15863674E8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3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8625C-896C-CA4E-BB95-2707B97564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1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90921-9B46-304A-B6BF-BBEE4FDDB6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5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36A05-6EA5-E741-9330-74E74C1270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B5388-4884-9B47-B107-A04EAAB0D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8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14CB7-C736-954E-8EEA-C95E7D0431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3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424AA-0CAF-7C44-960A-9A157B965A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2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481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2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2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2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2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2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2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2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2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3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3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3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3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3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3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3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3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3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3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4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4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4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4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4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4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4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4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4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4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5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5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485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3485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5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5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u="none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AB848E59-F20C-F145-B628-CE33D91D6C8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SHUNT INFECTION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Pathogenesis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Risk factors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Neutrophil and monocyte adhere poorly to shunt system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Weak phagocytosis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Shunt surface irregularities harbor organism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Inoculums size/ virulence of organism/ host defense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Organisms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Early/ late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Staphylococcus </a:t>
            </a:r>
            <a:r>
              <a:rPr lang="en-US" sz="2800" i="1" smtClean="0">
                <a:ea typeface="+mn-ea"/>
              </a:rPr>
              <a:t>epidermidis</a:t>
            </a:r>
            <a:r>
              <a:rPr lang="en-US" smtClean="0">
                <a:ea typeface="+mn-ea"/>
              </a:rPr>
              <a:t>: coagulase negative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Staphylococcus </a:t>
            </a:r>
            <a:r>
              <a:rPr lang="en-US" sz="2800" i="1" smtClean="0">
                <a:ea typeface="+mn-ea"/>
              </a:rPr>
              <a:t>aureus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Escherichia </a:t>
            </a:r>
            <a:r>
              <a:rPr lang="en-US" sz="2800" i="1" smtClean="0">
                <a:ea typeface="+mn-ea"/>
              </a:rPr>
              <a:t>coli</a:t>
            </a:r>
            <a:r>
              <a:rPr lang="en-US" smtClean="0">
                <a:ea typeface="+mn-ea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229600" cy="28194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Proteus </a:t>
            </a:r>
            <a:r>
              <a:rPr lang="en-US" sz="2800" i="1">
                <a:latin typeface="Tahoma" charset="0"/>
              </a:rPr>
              <a:t>mirabilis</a:t>
            </a:r>
          </a:p>
          <a:p>
            <a:pPr eaLnBrk="1" hangingPunct="1"/>
            <a:r>
              <a:rPr lang="en-US">
                <a:latin typeface="Tahoma" charset="0"/>
              </a:rPr>
              <a:t>Klebsiella </a:t>
            </a:r>
            <a:r>
              <a:rPr lang="en-US" sz="2800" i="1">
                <a:latin typeface="Tahoma" charset="0"/>
              </a:rPr>
              <a:t>pneumonia</a:t>
            </a:r>
          </a:p>
          <a:p>
            <a:pPr eaLnBrk="1" hangingPunct="1"/>
            <a:r>
              <a:rPr lang="en-US">
                <a:latin typeface="Tahoma" charset="0"/>
              </a:rPr>
              <a:t>Propionibacterium </a:t>
            </a:r>
          </a:p>
          <a:p>
            <a:pPr eaLnBrk="1" hangingPunct="1"/>
            <a:r>
              <a:rPr lang="en-US">
                <a:latin typeface="Tahoma" charset="0"/>
              </a:rPr>
              <a:t>Fungal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Presentation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Variable and age dependant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Headache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Lethargy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Nausea/ vomiting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Irritability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Apnea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9624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Bradycardia </a:t>
            </a:r>
          </a:p>
          <a:p>
            <a:pPr eaLnBrk="1" hangingPunct="1"/>
            <a:r>
              <a:rPr lang="en-US">
                <a:latin typeface="Tahoma" charset="0"/>
              </a:rPr>
              <a:t>Fever </a:t>
            </a:r>
          </a:p>
          <a:p>
            <a:pPr eaLnBrk="1" hangingPunct="1"/>
            <a:r>
              <a:rPr lang="en-US">
                <a:latin typeface="Tahoma" charset="0"/>
              </a:rPr>
              <a:t>Gait disturbances </a:t>
            </a:r>
          </a:p>
          <a:p>
            <a:pPr eaLnBrk="1" hangingPunct="1"/>
            <a:r>
              <a:rPr lang="en-US">
                <a:latin typeface="Tahoma" charset="0"/>
              </a:rPr>
              <a:t>Seizures </a:t>
            </a:r>
          </a:p>
          <a:p>
            <a:pPr eaLnBrk="1" hangingPunct="1"/>
            <a:r>
              <a:rPr lang="en-US">
                <a:latin typeface="Tahoma" charset="0"/>
              </a:rPr>
              <a:t>Visual disturbances</a:t>
            </a:r>
          </a:p>
          <a:p>
            <a:pPr eaLnBrk="1" hangingPunct="1"/>
            <a:r>
              <a:rPr lang="en-US">
                <a:latin typeface="Tahoma" charset="0"/>
              </a:rPr>
              <a:t>Gaze palsy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Papilloedema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Abdominal pain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Erythema/ edema along shunt tube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Fluid collection and pseudo cyst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Features of shunt nephritis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Sub acute bacterial endocarditis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Evaluation and Diagnosis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Detailed history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Physical examination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Routine blood tests: Hb/ TLC/ DLC/ urine analysis/ blood cultures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X-Ray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USG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CT scan: ventriculitis/ malfunction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Shunt tap with CSF analysis and culture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Treatment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10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Surgical removal of the infected shunt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Antibiotic usage: empirical/ culture based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Re-insertion: 10- 14 days later with at least 48 hours 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Shunt exteriorization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Repeated lumbar drainage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429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Shunt replacement: new/ contra lateral site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Procedures for pseudo-cyst/ abscess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Antibiotics alone: less effective </a:t>
            </a:r>
            <a:r>
              <a:rPr lang="en-US" sz="1800" smtClean="0">
                <a:ea typeface="+mn-ea"/>
              </a:rPr>
              <a:t>Brian T et al.,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Role of intrathecal/ ventricular antibiotics</a:t>
            </a:r>
            <a:r>
              <a:rPr lang="en-US" sz="1800" smtClean="0">
                <a:ea typeface="+mn-ea"/>
              </a:rPr>
              <a:t> Brian et al.,</a:t>
            </a:r>
            <a:endParaRPr lang="en-US" smtClean="0"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Prevention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352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Sterile surgical technique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Perioperative antibiotic use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Role of first dose antibiotic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Post operative antibiotic coverage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Use of shunt tubing with polymeric silicon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Ventricular catheter placement one of the most common neurosurgical procedures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One of the most common complications associated is infection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Infection: positive CSF culture/ or from shunt hardware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More common in pediatric population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Impregnation of antibiotic</a:t>
            </a:r>
          </a:p>
          <a:p>
            <a:pPr eaLnBrk="1" hangingPunct="1"/>
            <a:r>
              <a:rPr lang="en-US">
                <a:latin typeface="Tahoma" charset="0"/>
              </a:rPr>
              <a:t>Use of one piece system</a:t>
            </a:r>
            <a:r>
              <a:rPr lang="en-US" sz="1800">
                <a:latin typeface="Tahoma" charset="0"/>
              </a:rPr>
              <a:t> colak, albright etal.,</a:t>
            </a:r>
            <a:endParaRPr lang="en-US">
              <a:latin typeface="Tahoma" charset="0"/>
            </a:endParaRPr>
          </a:p>
          <a:p>
            <a:pPr eaLnBrk="1" hangingPunct="1"/>
            <a:r>
              <a:rPr lang="en-US">
                <a:latin typeface="Tahoma" charset="0"/>
              </a:rPr>
              <a:t>Hypothermia during surgery </a:t>
            </a:r>
            <a:r>
              <a:rPr lang="en-US" sz="1800">
                <a:latin typeface="Tahoma" charset="0"/>
              </a:rPr>
              <a:t>–gerszten pc etal.,</a:t>
            </a:r>
            <a:r>
              <a:rPr lang="en-US">
                <a:latin typeface="Tahoma" charset="0"/>
              </a:rPr>
              <a:t> </a:t>
            </a:r>
          </a:p>
          <a:p>
            <a:pPr eaLnBrk="1" hangingPunct="1"/>
            <a:r>
              <a:rPr lang="en-US">
                <a:latin typeface="Tahoma" charset="0"/>
              </a:rPr>
              <a:t>Annual or biannual screening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>
                <a:latin typeface="Arial" charset="0"/>
              </a:rPr>
              <a:t>Pharmacology of IVT drugs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Prevent seeding of CSF by bacteria</a:t>
            </a:r>
          </a:p>
          <a:p>
            <a:pPr eaLnBrk="1" hangingPunct="1"/>
            <a:r>
              <a:rPr lang="en-US">
                <a:latin typeface="Tahoma" charset="0"/>
              </a:rPr>
              <a:t>Staph species most common</a:t>
            </a:r>
          </a:p>
          <a:p>
            <a:pPr eaLnBrk="1" hangingPunct="1"/>
            <a:r>
              <a:rPr lang="en-US">
                <a:latin typeface="Tahoma" charset="0"/>
              </a:rPr>
              <a:t>Drugs don</a:t>
            </a:r>
            <a:r>
              <a:rPr lang="ja-JP" altLang="en-US">
                <a:latin typeface="Tahoma" charset="0"/>
              </a:rPr>
              <a:t>’</a:t>
            </a:r>
            <a:r>
              <a:rPr lang="en-US">
                <a:latin typeface="Tahoma" charset="0"/>
              </a:rPr>
              <a:t>t cross BBB</a:t>
            </a:r>
          </a:p>
          <a:p>
            <a:pPr eaLnBrk="1" hangingPunct="1"/>
            <a:r>
              <a:rPr lang="en-US">
                <a:latin typeface="Tahoma" charset="0"/>
              </a:rPr>
              <a:t>IVT provides higher CSF conc. of drugs</a:t>
            </a:r>
          </a:p>
          <a:p>
            <a:pPr eaLnBrk="1" hangingPunct="1"/>
            <a:r>
              <a:rPr lang="en-US">
                <a:latin typeface="Tahoma" charset="0"/>
              </a:rPr>
              <a:t>Thus better surgical prophylaxis</a:t>
            </a:r>
          </a:p>
          <a:p>
            <a:pPr eaLnBrk="1" hangingPunct="1"/>
            <a:r>
              <a:rPr lang="en-US">
                <a:latin typeface="Tahoma" charset="0"/>
              </a:rPr>
              <a:t>Current concept: antibiotic must be there when bacteria arrive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Surgical technique- Do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First case in morning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Minimal staff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Send scrubbing technician out </a:t>
            </a:r>
            <a:r>
              <a:rPr lang="en-US" sz="1800" smtClean="0">
                <a:ea typeface="+mn-ea"/>
              </a:rPr>
              <a:t>kestle et al.,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Double gloving </a:t>
            </a:r>
            <a:r>
              <a:rPr lang="en-US" sz="1800" smtClean="0">
                <a:ea typeface="+mn-ea"/>
              </a:rPr>
              <a:t>kulkarni, noel etal.,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Antibiotic prophylaxis </a:t>
            </a:r>
            <a:r>
              <a:rPr lang="en-US" sz="1800" smtClean="0">
                <a:ea typeface="+mn-ea"/>
              </a:rPr>
              <a:t>chokesey etal.,</a:t>
            </a:r>
            <a:r>
              <a:rPr lang="en-US" smtClean="0">
                <a:ea typeface="+mn-ea"/>
              </a:rPr>
              <a:t>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Pouring of bactericidal substance doubly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Skin draping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Opening of shunt just before insertion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Change gloves while shunt handling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Minimal manipulation with connector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Shunt patency checked with antibiotic saline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Usage of AIS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Single piece shunt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ea typeface="+mn-ea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Surgical technique- Dont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Cut/ slit/ make holes in lower shunt end</a:t>
            </a:r>
          </a:p>
          <a:p>
            <a:pPr eaLnBrk="1" hangingPunct="1"/>
            <a:r>
              <a:rPr lang="en-US">
                <a:latin typeface="Tahoma" charset="0"/>
              </a:rPr>
              <a:t>Tunnel superficially</a:t>
            </a:r>
          </a:p>
          <a:p>
            <a:pPr eaLnBrk="1" hangingPunct="1"/>
            <a:r>
              <a:rPr lang="en-US">
                <a:latin typeface="Tahoma" charset="0"/>
              </a:rPr>
              <a:t>Handle skin</a:t>
            </a:r>
          </a:p>
          <a:p>
            <a:pPr eaLnBrk="1" hangingPunct="1"/>
            <a:r>
              <a:rPr lang="en-US">
                <a:latin typeface="Tahoma" charset="0"/>
              </a:rPr>
              <a:t>Stitch infection as shunt infection</a:t>
            </a:r>
          </a:p>
          <a:p>
            <a:pPr eaLnBrk="1" hangingPunct="1"/>
            <a:r>
              <a:rPr lang="en-US">
                <a:latin typeface="Tahoma" charset="0"/>
              </a:rPr>
              <a:t>H2 blockers</a:t>
            </a:r>
          </a:p>
          <a:p>
            <a:pPr eaLnBrk="1" hangingPunct="1"/>
            <a:r>
              <a:rPr lang="en-US">
                <a:latin typeface="Tahoma" charset="0"/>
              </a:rPr>
              <a:t>Perform in presence of foci of infection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 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895600"/>
            <a:ext cx="5257800" cy="1524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7200" i="1">
                <a:effectLst/>
                <a:latin typeface="Tahoma" charset="0"/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           CRITERIA </a:t>
            </a:r>
            <a:r>
              <a:rPr lang="en-US" sz="1800">
                <a:latin typeface="Arial" charset="0"/>
              </a:rPr>
              <a:t>–Brown and Durand et al.,</a:t>
            </a:r>
            <a:endParaRPr lang="en-US">
              <a:latin typeface="Arial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Positive CSF/ shunt tip culture in patient with clinical presentation of ABM/ shunt malfunction</a:t>
            </a:r>
          </a:p>
          <a:p>
            <a:pPr eaLnBrk="1" hangingPunct="1"/>
            <a:r>
              <a:rPr lang="en-US">
                <a:latin typeface="Tahoma" charset="0"/>
              </a:rPr>
              <a:t>At least 1 parameter of CSF inflammation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           TLC-&gt;0.25x10^9 with leucocytosis         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           CSF lactate conc. &gt;0.35mmol/l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           CSF glucose/serum glucose &lt;0.4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           CSF glucose value &lt;2.5mmol   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Implications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High mortality/ morbidity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Extended hospital stay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Loss or delay of educational/ developmental milestones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Reduced health related quality of life style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Large cost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Infection Rate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Varied rate at different centers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Walter et al., 18%/ patient: 20 year study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5% / surgical procedure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Ammirati et al., 22%/ patient and 6%/ procedure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Borgberj et al., 7.4%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ISPN multi centric study: 6.5%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Time to Infection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2365375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92% of infections occurred within 3 months </a:t>
            </a:r>
            <a:r>
              <a:rPr lang="en-US" sz="1800" smtClean="0">
                <a:ea typeface="+mn-ea"/>
              </a:rPr>
              <a:t>-Casey and colleagues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This finding generally confirmed by most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Risk factors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30725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Age: &lt;6 months-19% versus 7% in older population </a:t>
            </a:r>
            <a:r>
              <a:rPr lang="en-US" sz="1800">
                <a:latin typeface="Tahoma" charset="0"/>
              </a:rPr>
              <a:t>–Casey and colleagues</a:t>
            </a:r>
            <a:endParaRPr lang="en-US">
              <a:latin typeface="Tahoma" charset="0"/>
            </a:endParaRPr>
          </a:p>
          <a:p>
            <a:pPr eaLnBrk="1" hangingPunct="1"/>
            <a:r>
              <a:rPr lang="en-US">
                <a:latin typeface="Tahoma" charset="0"/>
              </a:rPr>
              <a:t>Time period</a:t>
            </a:r>
          </a:p>
          <a:p>
            <a:pPr eaLnBrk="1" hangingPunct="1"/>
            <a:r>
              <a:rPr lang="en-US">
                <a:latin typeface="Tahoma" charset="0"/>
              </a:rPr>
              <a:t>Educational level/ surgical skill of surgeons</a:t>
            </a:r>
          </a:p>
          <a:p>
            <a:pPr eaLnBrk="1" hangingPunct="1"/>
            <a:r>
              <a:rPr lang="en-US">
                <a:latin typeface="Tahoma" charset="0"/>
              </a:rPr>
              <a:t>Length and time of surgery</a:t>
            </a:r>
          </a:p>
          <a:p>
            <a:pPr eaLnBrk="1" hangingPunct="1"/>
            <a:r>
              <a:rPr lang="en-US">
                <a:latin typeface="Tahoma" charset="0"/>
              </a:rPr>
              <a:t>Use of antibiotic before and after surgery</a:t>
            </a:r>
          </a:p>
          <a:p>
            <a:pPr eaLnBrk="1" hangingPunct="1"/>
            <a:r>
              <a:rPr lang="en-US">
                <a:latin typeface="Tahoma" charset="0"/>
              </a:rPr>
              <a:t>Method for placement of distal catheter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Type of shunt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Reason for shunt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Shunt revision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Concurrent infection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Presence of spinal dysraphism</a:t>
            </a:r>
            <a:r>
              <a:rPr lang="en-US" sz="1800" smtClean="0">
                <a:ea typeface="+mn-ea"/>
              </a:rPr>
              <a:t>- Daniel M Scuba etal.,</a:t>
            </a:r>
            <a:endParaRPr lang="en-US" smtClean="0">
              <a:ea typeface="+mn-ea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Route of infection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14600"/>
            <a:ext cx="8229600" cy="28956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Blood stream</a:t>
            </a:r>
          </a:p>
          <a:p>
            <a:pPr eaLnBrk="1" hangingPunct="1"/>
            <a:r>
              <a:rPr lang="en-US">
                <a:latin typeface="Tahoma" charset="0"/>
              </a:rPr>
              <a:t>Shunt tubing</a:t>
            </a:r>
          </a:p>
          <a:p>
            <a:pPr eaLnBrk="1" hangingPunct="1"/>
            <a:r>
              <a:rPr lang="en-US">
                <a:latin typeface="Tahoma" charset="0"/>
              </a:rPr>
              <a:t>Contamination with epidermal commensals during surgery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Balance">
  <a:themeElements>
    <a:clrScheme name="Balance 3">
      <a:dk1>
        <a:srgbClr val="003300"/>
      </a:dk1>
      <a:lt1>
        <a:srgbClr val="FFFFFF"/>
      </a:lt1>
      <a:dk2>
        <a:srgbClr val="4D6A2A"/>
      </a:dk2>
      <a:lt2>
        <a:srgbClr val="CCFF99"/>
      </a:lt2>
      <a:accent1>
        <a:srgbClr val="2EB62E"/>
      </a:accent1>
      <a:accent2>
        <a:srgbClr val="527C3A"/>
      </a:accent2>
      <a:accent3>
        <a:srgbClr val="B2B9AC"/>
      </a:accent3>
      <a:accent4>
        <a:srgbClr val="DADADA"/>
      </a:accent4>
      <a:accent5>
        <a:srgbClr val="ADD7AD"/>
      </a:accent5>
      <a:accent6>
        <a:srgbClr val="497034"/>
      </a:accent6>
      <a:hlink>
        <a:srgbClr val="DDD800"/>
      </a:hlink>
      <a:folHlink>
        <a:srgbClr val="009999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204</TotalTime>
  <Words>680</Words>
  <Application>Microsoft Macintosh PowerPoint</Application>
  <PresentationFormat>On-screen Show (4:3)</PresentationFormat>
  <Paragraphs>147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Balance</vt:lpstr>
      <vt:lpstr>SHUNT INFECTION</vt:lpstr>
      <vt:lpstr>Introduction</vt:lpstr>
      <vt:lpstr>           CRITERIA –Brown and Durand et al.,</vt:lpstr>
      <vt:lpstr>Implications</vt:lpstr>
      <vt:lpstr>Infection Rate</vt:lpstr>
      <vt:lpstr>Time to Infection</vt:lpstr>
      <vt:lpstr>Risk factors</vt:lpstr>
      <vt:lpstr> </vt:lpstr>
      <vt:lpstr>Route of infection</vt:lpstr>
      <vt:lpstr>Pathogenesis</vt:lpstr>
      <vt:lpstr>Organisms </vt:lpstr>
      <vt:lpstr> </vt:lpstr>
      <vt:lpstr>Presentation </vt:lpstr>
      <vt:lpstr> </vt:lpstr>
      <vt:lpstr> </vt:lpstr>
      <vt:lpstr>Evaluation and Diagnosis</vt:lpstr>
      <vt:lpstr>Treatment</vt:lpstr>
      <vt:lpstr> </vt:lpstr>
      <vt:lpstr>Prevention </vt:lpstr>
      <vt:lpstr> </vt:lpstr>
      <vt:lpstr>Pharmacology of IVT drugs</vt:lpstr>
      <vt:lpstr>Surgical technique- Do’s</vt:lpstr>
      <vt:lpstr> </vt:lpstr>
      <vt:lpstr>Surgical technique- Dont’s</vt:lpstr>
      <vt:lpstr>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SHUNT INFECTION</dc:title>
  <dc:creator>Parul</dc:creator>
  <cp:lastModifiedBy>apple</cp:lastModifiedBy>
  <cp:revision>18</cp:revision>
  <dcterms:created xsi:type="dcterms:W3CDTF">2006-08-20T14:40:29Z</dcterms:created>
  <dcterms:modified xsi:type="dcterms:W3CDTF">2013-12-18T12:55:32Z</dcterms:modified>
</cp:coreProperties>
</file>